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5" d="100"/>
          <a:sy n="125" d="100"/>
        </p:scale>
        <p:origin x="4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635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-1371600"/>
            <a:ext cx="5486400" cy="5486400"/>
          </a:xfrm>
          <a:prstGeom prst="ellipse">
            <a:avLst/>
          </a:prstGeom>
          <a:solidFill>
            <a:srgbClr val="2D9B5A">
              <a:alpha val="12000"/>
            </a:srgbClr>
          </a:solidFill>
          <a:ln w="12700">
            <a:solidFill>
              <a:srgbClr val="2D9B5A">
                <a:alpha val="3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0" y="-731520"/>
            <a:ext cx="3657600" cy="3657600"/>
          </a:xfrm>
          <a:prstGeom prst="ellipse">
            <a:avLst/>
          </a:prstGeom>
          <a:solidFill>
            <a:srgbClr val="00E5A0">
              <a:alpha val="7000"/>
            </a:srgbClr>
          </a:solidFill>
          <a:ln w="6350">
            <a:solidFill>
              <a:srgbClr val="00E5A0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2468880"/>
            <a:ext cx="2286000" cy="36576"/>
          </a:xfrm>
          <a:prstGeom prst="rect">
            <a:avLst/>
          </a:prstGeom>
          <a:solidFill>
            <a:srgbClr val="00E5A0"/>
          </a:solidFill>
          <a:ln/>
        </p:spPr>
      </p:sp>
      <p:sp>
        <p:nvSpPr>
          <p:cNvPr id="6" name="Text 3"/>
          <p:cNvSpPr/>
          <p:nvPr/>
        </p:nvSpPr>
        <p:spPr>
          <a:xfrm>
            <a:off x="502920" y="14630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kern="0" spc="300" dirty="0">
                <a:solidFill>
                  <a:srgbClr val="94A3B8"/>
                </a:solidFill>
              </a:rPr>
              <a:t>Low-Intensity  VHF-UHF Therapy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02920" y="265176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FFF"/>
                </a:solidFill>
              </a:rPr>
              <a:t>THE LATEST GENERATION</a:t>
            </a:r>
            <a:endParaRPr lang="en-US" sz="3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FFF"/>
                </a:solidFill>
              </a:rPr>
              <a:t>OF PORTABLE IMMUNOMODULATOR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4782312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SC KOLIBRI LLC  ·  www.kolibri.cloud</a:t>
            </a:r>
            <a:endParaRPr lang="en-US" sz="10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CB3E4C-CCC9-8D0C-D7AC-22DA57453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89" y="63498"/>
            <a:ext cx="2099311" cy="13995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</a:rPr>
              <a:t>2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256032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400" dirty="0">
                <a:solidFill>
                  <a:srgbClr val="FFFFFF"/>
                </a:solidFill>
              </a:rPr>
              <a:t>DEVICE  BIOL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65836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00E5A0"/>
                </a:solidFill>
              </a:rPr>
              <a:t>Technical Specifications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365760" y="1234440"/>
            <a:ext cx="416052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65760" y="1234440"/>
            <a:ext cx="64008" cy="1600200"/>
          </a:xfrm>
          <a:prstGeom prst="rect">
            <a:avLst/>
          </a:prstGeom>
          <a:solidFill>
            <a:srgbClr val="2D9B5A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150876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24128" y="141732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50" dirty="0">
                <a:solidFill>
                  <a:srgbClr val="64748B"/>
                </a:solidFill>
              </a:rPr>
              <a:t>Frequency Band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1024128" y="173736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</a:rPr>
              <a:t>100 – 1,500 MHz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1024128" y="22860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</a:rPr>
              <a:t>Electromagnetic oscillations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4800600" y="1234440"/>
            <a:ext cx="416052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800600" y="1234440"/>
            <a:ext cx="64008" cy="1600200"/>
          </a:xfrm>
          <a:prstGeom prst="rect">
            <a:avLst/>
          </a:prstGeom>
          <a:solidFill>
            <a:srgbClr val="2D9B5A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768" y="1508760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458968" y="141732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50" dirty="0">
                <a:solidFill>
                  <a:srgbClr val="64748B"/>
                </a:solidFill>
              </a:rPr>
              <a:t>Radiation Level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5458968" y="173736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</a:rPr>
              <a:t>≤ 2.5 μW/cm²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5458968" y="22860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</a:rPr>
              <a:t>At 1.2 m from device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365760" y="3063240"/>
            <a:ext cx="416052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65760" y="3063240"/>
            <a:ext cx="64008" cy="1600200"/>
          </a:xfrm>
          <a:prstGeom prst="rect">
            <a:avLst/>
          </a:prstGeom>
          <a:solidFill>
            <a:srgbClr val="2D9B5A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28" y="3337560"/>
            <a:ext cx="347472" cy="34747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024128" y="324612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50" dirty="0">
                <a:solidFill>
                  <a:srgbClr val="64748B"/>
                </a:solidFill>
              </a:rPr>
              <a:t>Power Supply</a:t>
            </a:r>
            <a:endParaRPr lang="en-US" sz="900" dirty="0"/>
          </a:p>
        </p:txBody>
      </p:sp>
      <p:sp>
        <p:nvSpPr>
          <p:cNvPr id="23" name="Text 17"/>
          <p:cNvSpPr/>
          <p:nvPr/>
        </p:nvSpPr>
        <p:spPr>
          <a:xfrm>
            <a:off x="1024128" y="356616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</a:rPr>
              <a:t>110 – 220 V</a:t>
            </a:r>
            <a:endParaRPr lang="en-US" sz="2000" dirty="0"/>
          </a:p>
        </p:txBody>
      </p:sp>
      <p:sp>
        <p:nvSpPr>
          <p:cNvPr id="24" name="Text 18"/>
          <p:cNvSpPr/>
          <p:nvPr/>
        </p:nvSpPr>
        <p:spPr>
          <a:xfrm>
            <a:off x="1024128" y="41148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</a:rPr>
              <a:t>AC Network  50 – 60 Hz</a:t>
            </a:r>
            <a:endParaRPr lang="en-US" sz="900" dirty="0"/>
          </a:p>
        </p:txBody>
      </p:sp>
      <p:sp>
        <p:nvSpPr>
          <p:cNvPr id="25" name="Shape 19"/>
          <p:cNvSpPr/>
          <p:nvPr/>
        </p:nvSpPr>
        <p:spPr>
          <a:xfrm>
            <a:off x="4800600" y="3063240"/>
            <a:ext cx="416052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4800600" y="3063240"/>
            <a:ext cx="64008" cy="1600200"/>
          </a:xfrm>
          <a:prstGeom prst="rect">
            <a:avLst/>
          </a:prstGeom>
          <a:solidFill>
            <a:srgbClr val="2D9B5A"/>
          </a:solidFill>
          <a:ln/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1768" y="3337560"/>
            <a:ext cx="347472" cy="34747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458968" y="324612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50" dirty="0">
                <a:solidFill>
                  <a:srgbClr val="64748B"/>
                </a:solidFill>
              </a:rPr>
              <a:t>Form Factor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5458968" y="356616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</a:rPr>
              <a:t>191×126×25 mm</a:t>
            </a:r>
            <a:endParaRPr lang="en-US" sz="2000" dirty="0"/>
          </a:p>
        </p:txBody>
      </p:sp>
      <p:sp>
        <p:nvSpPr>
          <p:cNvPr id="30" name="Text 23"/>
          <p:cNvSpPr/>
          <p:nvPr/>
        </p:nvSpPr>
        <p:spPr>
          <a:xfrm>
            <a:off x="5458968" y="41148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</a:rPr>
              <a:t>&lt; 0.5 kg  ·  Portable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</a:rPr>
              <a:t>3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256032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400" dirty="0">
                <a:solidFill>
                  <a:srgbClr val="FFFFFF"/>
                </a:solidFill>
              </a:rPr>
              <a:t>INTENDED USE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65836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00E5A0"/>
                </a:solidFill>
              </a:rPr>
              <a:t>Clinical Applications &amp; Recommended Settings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320040" y="1170432"/>
            <a:ext cx="2697480" cy="3703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20040" y="1170432"/>
            <a:ext cx="2697480" cy="64008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9" name="Shape 6"/>
          <p:cNvSpPr/>
          <p:nvPr/>
        </p:nvSpPr>
        <p:spPr>
          <a:xfrm>
            <a:off x="1280160" y="1298448"/>
            <a:ext cx="685800" cy="685800"/>
          </a:xfrm>
          <a:prstGeom prst="ellipse">
            <a:avLst/>
          </a:prstGeom>
          <a:solidFill>
            <a:srgbClr val="0A0F1E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320" y="1426464"/>
            <a:ext cx="384048" cy="3840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84632" y="21031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172A"/>
                </a:solidFill>
              </a:rPr>
              <a:t>Clinical Indications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484632" y="2578608"/>
            <a:ext cx="23774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</a:rPr>
              <a:t>Complex therapy for adult patients — analgesic effect, accelerated healing, post-stroke rehabilitation, immune modulation, and antiviral support (herpes, CMV).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3172968" y="1170432"/>
            <a:ext cx="2697480" cy="3703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3172968" y="1170432"/>
            <a:ext cx="2697480" cy="64008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15" name="Shape 11"/>
          <p:cNvSpPr/>
          <p:nvPr/>
        </p:nvSpPr>
        <p:spPr>
          <a:xfrm>
            <a:off x="4133088" y="1298448"/>
            <a:ext cx="685800" cy="685800"/>
          </a:xfrm>
          <a:prstGeom prst="ellipse">
            <a:avLst/>
          </a:prstGeom>
          <a:solidFill>
            <a:srgbClr val="0A0F1E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0248" y="1426464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337560" y="21031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172A"/>
                </a:solidFill>
              </a:rPr>
              <a:t>Usage Protocol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3337560" y="2578608"/>
            <a:ext cx="23774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</a:rPr>
              <a:t>Prescribed by physician. Doctor determines session duration, frequency, and monitors progress via clinical testing. Treatment tailored per patient.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6025896" y="1170432"/>
            <a:ext cx="2697480" cy="3703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025896" y="1170432"/>
            <a:ext cx="2697480" cy="64008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21" name="Shape 16"/>
          <p:cNvSpPr/>
          <p:nvPr/>
        </p:nvSpPr>
        <p:spPr>
          <a:xfrm>
            <a:off x="6986016" y="1298448"/>
            <a:ext cx="685800" cy="685800"/>
          </a:xfrm>
          <a:prstGeom prst="ellipse">
            <a:avLst/>
          </a:prstGeom>
          <a:solidFill>
            <a:srgbClr val="0A0F1E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176" y="1426464"/>
            <a:ext cx="384048" cy="38404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190488" y="21031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172A"/>
                </a:solidFill>
              </a:rPr>
              <a:t>Recommended Settings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6190488" y="2578608"/>
            <a:ext cx="23774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</a:rPr>
              <a:t>Medical institutions · Preventive treatment facilities · Health resorts · Out-patient clinics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4748B"/>
                </a:solidFill>
              </a:rPr>
              <a:t>4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5029200" y="-731520"/>
            <a:ext cx="5029200" cy="5029200"/>
          </a:xfrm>
          <a:prstGeom prst="ellipse">
            <a:avLst/>
          </a:prstGeom>
          <a:solidFill>
            <a:srgbClr val="2D9B5A">
              <a:alpha val="9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36576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300" dirty="0">
                <a:solidFill>
                  <a:srgbClr val="FFFFFF"/>
                </a:solidFill>
              </a:rPr>
              <a:t>WHAT IS  VHF-UHF  THERAPY?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02920" y="960120"/>
            <a:ext cx="2560320" cy="36576"/>
          </a:xfrm>
          <a:prstGeom prst="rect">
            <a:avLst/>
          </a:prstGeom>
          <a:solidFill>
            <a:srgbClr val="00E5A0"/>
          </a:solidFill>
          <a:ln/>
        </p:spPr>
      </p:sp>
      <p:sp>
        <p:nvSpPr>
          <p:cNvPr id="7" name="Text 4"/>
          <p:cNvSpPr/>
          <p:nvPr/>
        </p:nvSpPr>
        <p:spPr>
          <a:xfrm>
            <a:off x="502920" y="1170432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E5A0"/>
                </a:solidFill>
              </a:rPr>
              <a:t>01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960120" y="1335024"/>
            <a:ext cx="36576" cy="347472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9" name="Text 6"/>
          <p:cNvSpPr/>
          <p:nvPr/>
        </p:nvSpPr>
        <p:spPr>
          <a:xfrm>
            <a:off x="1097280" y="1170432"/>
            <a:ext cx="128016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Definition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097280" y="1499616"/>
            <a:ext cx="66751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4A3B8"/>
                </a:solidFill>
              </a:rPr>
              <a:t>Electromagnetic waves of low-intensity with a strictly defined shape and frequency band of 100–1,500 MHz that resonate with biological structures.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502920" y="2084832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E5A0"/>
                </a:solidFill>
              </a:rPr>
              <a:t>02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960120" y="2249424"/>
            <a:ext cx="36576" cy="347472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2084832"/>
            <a:ext cx="128016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Mechanism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1097280" y="2414016"/>
            <a:ext cx="66751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4A3B8"/>
                </a:solidFill>
              </a:rPr>
              <a:t>Effective at both cellular and organ levels. Restores damaged cell membranes and suppresses pathological oscillations in the body.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502920" y="2999232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E5A0"/>
                </a:solidFill>
              </a:rPr>
              <a:t>03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960120" y="3163824"/>
            <a:ext cx="36576" cy="347472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2999232"/>
            <a:ext cx="128016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Natural Freq.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1097280" y="3328416"/>
            <a:ext cx="66751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4A3B8"/>
                </a:solidFill>
              </a:rPr>
              <a:t>The 100–1,500 MHz band is natural for the human organism. Waves stimulate physical and chemical processes without harm to healthy tissue.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502920" y="3913632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E5A0"/>
                </a:solidFill>
              </a:rPr>
              <a:t>04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960120" y="4078224"/>
            <a:ext cx="36576" cy="347472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21" name="Text 18"/>
          <p:cNvSpPr/>
          <p:nvPr/>
        </p:nvSpPr>
        <p:spPr>
          <a:xfrm>
            <a:off x="1097280" y="3913632"/>
            <a:ext cx="128016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Penetration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097280" y="4242816"/>
            <a:ext cx="66751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4A3B8"/>
                </a:solidFill>
              </a:rPr>
              <a:t>UHF waves penetrate 8–11 cm into tissue on average. Skin and subcutaneous fat have minimal influence on reflection/absorption.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</a:rPr>
              <a:t>5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256032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400" dirty="0">
                <a:solidFill>
                  <a:srgbClr val="FFFFFF"/>
                </a:solidFill>
              </a:rPr>
              <a:t>BIOL  IMPACT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65836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00E5A0"/>
                </a:solidFill>
              </a:rPr>
              <a:t>Dual-Level Cellular &amp; Informational Influence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320040" y="1170432"/>
            <a:ext cx="3886200" cy="3703320"/>
          </a:xfrm>
          <a:prstGeom prst="rect">
            <a:avLst/>
          </a:prstGeom>
          <a:solidFill>
            <a:srgbClr val="0A0F1E"/>
          </a:solidFill>
          <a:ln/>
          <a:effectLst>
            <a:outerShdw blurRad="127000" dist="25400" dir="81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20040" y="1170432"/>
            <a:ext cx="3886200" cy="64008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132588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FFFF"/>
                </a:solidFill>
              </a:rPr>
              <a:t>MOLECULAR LEVEL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1901952"/>
            <a:ext cx="128016" cy="128016"/>
          </a:xfrm>
          <a:prstGeom prst="ellipse">
            <a:avLst/>
          </a:prstGeom>
          <a:solidFill>
            <a:srgbClr val="00E5A0"/>
          </a:solidFill>
          <a:ln/>
        </p:spPr>
      </p:sp>
      <p:sp>
        <p:nvSpPr>
          <p:cNvPr id="11" name="Text 8"/>
          <p:cNvSpPr/>
          <p:nvPr/>
        </p:nvSpPr>
        <p:spPr>
          <a:xfrm>
            <a:off x="777240" y="182880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94A3B8"/>
                </a:solidFill>
              </a:rPr>
              <a:t>Structural changes in cells of affected body areas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548640" y="2560320"/>
            <a:ext cx="128016" cy="128016"/>
          </a:xfrm>
          <a:prstGeom prst="ellipse">
            <a:avLst/>
          </a:prstGeom>
          <a:solidFill>
            <a:srgbClr val="00E5A0"/>
          </a:solidFill>
          <a:ln/>
        </p:spPr>
      </p:sp>
      <p:sp>
        <p:nvSpPr>
          <p:cNvPr id="13" name="Text 10"/>
          <p:cNvSpPr/>
          <p:nvPr/>
        </p:nvSpPr>
        <p:spPr>
          <a:xfrm>
            <a:off x="777240" y="2487168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94A3B8"/>
                </a:solidFill>
              </a:rPr>
              <a:t>Based on biophysics, molecular biology &amp; oncology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8640" y="3218688"/>
            <a:ext cx="128016" cy="128016"/>
          </a:xfrm>
          <a:prstGeom prst="ellipse">
            <a:avLst/>
          </a:prstGeom>
          <a:solidFill>
            <a:srgbClr val="00E5A0"/>
          </a:solidFill>
          <a:ln/>
        </p:spPr>
      </p:sp>
      <p:sp>
        <p:nvSpPr>
          <p:cNvPr id="15" name="Text 12"/>
          <p:cNvSpPr/>
          <p:nvPr/>
        </p:nvSpPr>
        <p:spPr>
          <a:xfrm>
            <a:off x="777240" y="3145536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94A3B8"/>
                </a:solidFill>
              </a:rPr>
              <a:t>Resonance frequencies reproducible under identical conditions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48640" y="3877056"/>
            <a:ext cx="128016" cy="128016"/>
          </a:xfrm>
          <a:prstGeom prst="ellipse">
            <a:avLst/>
          </a:prstGeom>
          <a:solidFill>
            <a:srgbClr val="00E5A0"/>
          </a:solidFill>
          <a:ln/>
        </p:spPr>
      </p:sp>
      <p:sp>
        <p:nvSpPr>
          <p:cNvPr id="17" name="Text 14"/>
          <p:cNvSpPr/>
          <p:nvPr/>
        </p:nvSpPr>
        <p:spPr>
          <a:xfrm>
            <a:off x="777240" y="380390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94A3B8"/>
                </a:solidFill>
              </a:rPr>
              <a:t>Signal penetration at specific resonance frequencies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434840" y="1170432"/>
            <a:ext cx="4389120" cy="370332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434840" y="1170432"/>
            <a:ext cx="4389120" cy="64008"/>
          </a:xfrm>
          <a:prstGeom prst="rect">
            <a:avLst/>
          </a:prstGeom>
          <a:solidFill>
            <a:srgbClr val="00E5A0"/>
          </a:solidFill>
          <a:ln/>
        </p:spPr>
      </p:sp>
      <p:sp>
        <p:nvSpPr>
          <p:cNvPr id="20" name="Text 17"/>
          <p:cNvSpPr/>
          <p:nvPr/>
        </p:nvSpPr>
        <p:spPr>
          <a:xfrm>
            <a:off x="4617720" y="132588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F172A"/>
                </a:solidFill>
              </a:rPr>
              <a:t>INFORMATIONAL LEVEL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617720" y="169164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4748B"/>
                </a:solidFill>
              </a:rPr>
              <a:t>More substantial — exclusive to living organisms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4663440" y="2148840"/>
            <a:ext cx="128016" cy="128016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23" name="Text 20"/>
          <p:cNvSpPr/>
          <p:nvPr/>
        </p:nvSpPr>
        <p:spPr>
          <a:xfrm>
            <a:off x="4892040" y="2075688"/>
            <a:ext cx="3794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4155"/>
                </a:solidFill>
              </a:rPr>
              <a:t>Operates in narrow resonance frequency bands (10⁻³–10⁻⁴ of avg. frequency)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4663440" y="2807208"/>
            <a:ext cx="128016" cy="128016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25" name="Text 22"/>
          <p:cNvSpPr/>
          <p:nvPr/>
        </p:nvSpPr>
        <p:spPr>
          <a:xfrm>
            <a:off x="4892040" y="2734056"/>
            <a:ext cx="3794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4155"/>
                </a:solidFill>
              </a:rPr>
              <a:t>Frequency deviation of 10–22 MHz to account for biological variation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4663440" y="3465576"/>
            <a:ext cx="128016" cy="128016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27" name="Text 24"/>
          <p:cNvSpPr/>
          <p:nvPr/>
        </p:nvSpPr>
        <p:spPr>
          <a:xfrm>
            <a:off x="4892040" y="3392424"/>
            <a:ext cx="3794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4155"/>
                </a:solidFill>
              </a:rPr>
              <a:t>Signals transform into informational signals regulating regeneration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4663440" y="4123944"/>
            <a:ext cx="128016" cy="128016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29" name="Text 26"/>
          <p:cNvSpPr/>
          <p:nvPr/>
        </p:nvSpPr>
        <p:spPr>
          <a:xfrm>
            <a:off x="4892040" y="4050792"/>
            <a:ext cx="3794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4155"/>
                </a:solidFill>
              </a:rPr>
              <a:t>Smaller affected area → more intensive mobilization of healthy tissue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4748B"/>
                </a:solidFill>
              </a:rPr>
              <a:t>6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-914400" y="2743200"/>
            <a:ext cx="4572000" cy="4572000"/>
          </a:xfrm>
          <a:prstGeom prst="ellipse">
            <a:avLst/>
          </a:prstGeom>
          <a:solidFill>
            <a:srgbClr val="2D9B5A">
              <a:alpha val="1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3200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300" dirty="0">
                <a:solidFill>
                  <a:srgbClr val="FFFFFF"/>
                </a:solidFill>
              </a:rPr>
              <a:t>CELL  RESTORATION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02920" y="914400"/>
            <a:ext cx="2286000" cy="36576"/>
          </a:xfrm>
          <a:prstGeom prst="rect">
            <a:avLst/>
          </a:prstGeom>
          <a:solidFill>
            <a:srgbClr val="00E5A0"/>
          </a:solidFill>
          <a:ln/>
        </p:spPr>
      </p:sp>
      <p:sp>
        <p:nvSpPr>
          <p:cNvPr id="7" name="Shape 4"/>
          <p:cNvSpPr/>
          <p:nvPr/>
        </p:nvSpPr>
        <p:spPr>
          <a:xfrm>
            <a:off x="365760" y="1143000"/>
            <a:ext cx="2633472" cy="3474720"/>
          </a:xfrm>
          <a:prstGeom prst="rect">
            <a:avLst/>
          </a:prstGeom>
          <a:solidFill>
            <a:srgbClr val="111827"/>
          </a:solidFill>
          <a:ln/>
          <a:effectLst>
            <a:outerShdw blurRad="152400" dist="381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65760" y="1143000"/>
            <a:ext cx="2633472" cy="64008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9" name="Text 6"/>
          <p:cNvSpPr/>
          <p:nvPr/>
        </p:nvSpPr>
        <p:spPr>
          <a:xfrm>
            <a:off x="530352" y="126187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D9B5A"/>
                </a:solidFill>
              </a:rPr>
              <a:t>01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530352" y="1810512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Spectral Match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530352" y="2286000"/>
            <a:ext cx="23317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4A3B8"/>
                </a:solidFill>
              </a:rPr>
              <a:t>The device's radiation spectrally and energetically matches normal cell membrane radiation in a healthy human body.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3063240" y="265176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E5A0"/>
                </a:solidFill>
              </a:rPr>
              <a:t>→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3227832" y="1143000"/>
            <a:ext cx="2633472" cy="3474720"/>
          </a:xfrm>
          <a:prstGeom prst="rect">
            <a:avLst/>
          </a:prstGeom>
          <a:solidFill>
            <a:srgbClr val="111827"/>
          </a:solidFill>
          <a:ln/>
          <a:effectLst>
            <a:outerShdw blurRad="152400" dist="381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227832" y="1143000"/>
            <a:ext cx="2633472" cy="64008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15" name="Text 12"/>
          <p:cNvSpPr/>
          <p:nvPr/>
        </p:nvSpPr>
        <p:spPr>
          <a:xfrm>
            <a:off x="3392424" y="126187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D9B5A"/>
                </a:solidFill>
              </a:rPr>
              <a:t>02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3392424" y="1810512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Defect Absorption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392424" y="2286000"/>
            <a:ext cx="23317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4A3B8"/>
                </a:solidFill>
              </a:rPr>
              <a:t>Damaged cells contain defects in their biological field. Exposed to the device's EM field, they absorb deficient frequencies, restoring biological integrity.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925312" y="265176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E5A0"/>
                </a:solidFill>
              </a:rPr>
              <a:t>→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089904" y="1143000"/>
            <a:ext cx="2633472" cy="3474720"/>
          </a:xfrm>
          <a:prstGeom prst="rect">
            <a:avLst/>
          </a:prstGeom>
          <a:solidFill>
            <a:srgbClr val="111827"/>
          </a:solidFill>
          <a:ln/>
          <a:effectLst>
            <a:outerShdw blurRad="152400" dist="38100" dir="8100000" algn="bl" rotWithShape="0">
              <a:srgbClr val="000000">
                <a:alpha val="30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089904" y="1143000"/>
            <a:ext cx="2633472" cy="64008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21" name="Text 18"/>
          <p:cNvSpPr/>
          <p:nvPr/>
        </p:nvSpPr>
        <p:spPr>
          <a:xfrm>
            <a:off x="6254496" y="126187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D9B5A"/>
                </a:solidFill>
              </a:rPr>
              <a:t>03</a:t>
            </a:r>
            <a:endParaRPr lang="en-US" sz="2800" dirty="0"/>
          </a:p>
        </p:txBody>
      </p:sp>
      <p:sp>
        <p:nvSpPr>
          <p:cNvPr id="22" name="Text 19"/>
          <p:cNvSpPr/>
          <p:nvPr/>
        </p:nvSpPr>
        <p:spPr>
          <a:xfrm>
            <a:off x="6254496" y="1810512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Clinical Recovery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6254496" y="2286000"/>
            <a:ext cx="23317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4A3B8"/>
                </a:solidFill>
              </a:rPr>
              <a:t>Restored biological field leads to cell normalization. Clinical cure follows. This is NOT frequency-resonance therapy — it operates on a field-restoration principle.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</a:rPr>
              <a:t>7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256032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400" dirty="0">
                <a:solidFill>
                  <a:srgbClr val="FFFFFF"/>
                </a:solidFill>
              </a:rPr>
              <a:t>INFORMATIONAL INFLUENCE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65836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00E5A0"/>
                </a:solidFill>
              </a:rPr>
              <a:t>Memory, Safety &amp; Long-Term Effect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347472" y="1170432"/>
            <a:ext cx="4206240" cy="1627632"/>
          </a:xfrm>
          <a:prstGeom prst="rect">
            <a:avLst/>
          </a:prstGeom>
          <a:solidFill>
            <a:srgbClr val="FFFFFF"/>
          </a:solidFill>
          <a:ln/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47472" y="1170432"/>
            <a:ext cx="54864" cy="1627632"/>
          </a:xfrm>
          <a:prstGeom prst="rect">
            <a:avLst/>
          </a:prstGeom>
          <a:solidFill>
            <a:srgbClr val="2D9B5A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" y="1764792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05840" y="1335024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Memory Effect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1005840" y="1673352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</a:rPr>
              <a:t>Unlike molecular exposure, informational exposure has memory — generated vibrations persist in cells after the session ends and drift toward external signals.</a:t>
            </a:r>
            <a:endParaRPr lang="en-US" sz="950" dirty="0"/>
          </a:p>
        </p:txBody>
      </p:sp>
      <p:sp>
        <p:nvSpPr>
          <p:cNvPr id="12" name="Shape 8"/>
          <p:cNvSpPr/>
          <p:nvPr/>
        </p:nvSpPr>
        <p:spPr>
          <a:xfrm>
            <a:off x="4782312" y="1170432"/>
            <a:ext cx="4206240" cy="1627632"/>
          </a:xfrm>
          <a:prstGeom prst="rect">
            <a:avLst/>
          </a:prstGeom>
          <a:solidFill>
            <a:srgbClr val="FFFFFF"/>
          </a:solidFill>
          <a:ln/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782312" y="1170432"/>
            <a:ext cx="54864" cy="1627632"/>
          </a:xfrm>
          <a:prstGeom prst="rect">
            <a:avLst/>
          </a:prstGeom>
          <a:solidFill>
            <a:srgbClr val="2D9B5A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92" y="1764792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440680" y="1335024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Session Protocol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5440680" y="1673352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</a:rPr>
              <a:t>Memory forms only with prolonged operation: sessions of 1–3 hours with breaks, repeated across multiple sessions.</a:t>
            </a:r>
            <a:endParaRPr lang="en-US" sz="950" dirty="0"/>
          </a:p>
        </p:txBody>
      </p:sp>
      <p:sp>
        <p:nvSpPr>
          <p:cNvPr id="17" name="Shape 12"/>
          <p:cNvSpPr/>
          <p:nvPr/>
        </p:nvSpPr>
        <p:spPr>
          <a:xfrm>
            <a:off x="347472" y="3017520"/>
            <a:ext cx="4206240" cy="1627632"/>
          </a:xfrm>
          <a:prstGeom prst="rect">
            <a:avLst/>
          </a:prstGeom>
          <a:solidFill>
            <a:srgbClr val="FFFFFF"/>
          </a:solidFill>
          <a:ln/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347472" y="3017520"/>
            <a:ext cx="54864" cy="1627632"/>
          </a:xfrm>
          <a:prstGeom prst="rect">
            <a:avLst/>
          </a:prstGeom>
          <a:solidFill>
            <a:srgbClr val="2D9B5A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52" y="3611880"/>
            <a:ext cx="347472" cy="3474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005840" y="318211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Safety for Healthy Tissue</a:t>
            </a:r>
            <a:endParaRPr lang="en-US" sz="1100" dirty="0"/>
          </a:p>
        </p:txBody>
      </p:sp>
      <p:sp>
        <p:nvSpPr>
          <p:cNvPr id="21" name="Text 15"/>
          <p:cNvSpPr/>
          <p:nvPr/>
        </p:nvSpPr>
        <p:spPr>
          <a:xfrm>
            <a:off x="1005840" y="3520440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</a:rPr>
              <a:t>The organism's informational system maintains stability of healthy parts (organs, tissues, fluids). Thus, the device has virtually no effect on healthy areas.</a:t>
            </a:r>
            <a:endParaRPr lang="en-US" sz="950" dirty="0"/>
          </a:p>
        </p:txBody>
      </p:sp>
      <p:sp>
        <p:nvSpPr>
          <p:cNvPr id="22" name="Shape 16"/>
          <p:cNvSpPr/>
          <p:nvPr/>
        </p:nvSpPr>
        <p:spPr>
          <a:xfrm>
            <a:off x="4782312" y="3017520"/>
            <a:ext cx="4206240" cy="1627632"/>
          </a:xfrm>
          <a:prstGeom prst="rect">
            <a:avLst/>
          </a:prstGeom>
          <a:solidFill>
            <a:srgbClr val="FFFFFF"/>
          </a:solidFill>
          <a:ln/>
          <a:effectLst>
            <a:outerShdw blurRad="889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4782312" y="3017520"/>
            <a:ext cx="54864" cy="1627632"/>
          </a:xfrm>
          <a:prstGeom prst="rect">
            <a:avLst/>
          </a:prstGeom>
          <a:solidFill>
            <a:srgbClr val="2D9B5A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192" y="3611880"/>
            <a:ext cx="347472" cy="34747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440680" y="3182112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172A"/>
                </a:solidFill>
              </a:rPr>
              <a:t>24/7 Exposure Safe</a:t>
            </a:r>
            <a:endParaRPr lang="en-US" sz="1100" dirty="0"/>
          </a:p>
        </p:txBody>
      </p:sp>
      <p:sp>
        <p:nvSpPr>
          <p:cNvPr id="26" name="Text 19"/>
          <p:cNvSpPr/>
          <p:nvPr/>
        </p:nvSpPr>
        <p:spPr>
          <a:xfrm>
            <a:off x="5440680" y="3520440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</a:rPr>
              <a:t>Electric field strength does not exceed 2 mW/cm² at 120 cm (for ≥300 MHz frequencies), enabling day-and-night use within recommended range.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4748B"/>
                </a:solidFill>
              </a:rPr>
              <a:t>8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5943600" y="1828800"/>
            <a:ext cx="4572000" cy="4572000"/>
          </a:xfrm>
          <a:prstGeom prst="ellipse">
            <a:avLst/>
          </a:prstGeom>
          <a:solidFill>
            <a:srgbClr val="2D9B5A">
              <a:alpha val="9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32004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300" dirty="0">
                <a:solidFill>
                  <a:srgbClr val="FFFFFF"/>
                </a:solidFill>
              </a:rPr>
              <a:t>RECOMMENDED  INDICATIONS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82296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kern="0" spc="150" dirty="0">
                <a:solidFill>
                  <a:srgbClr val="00E5A0"/>
                </a:solidFill>
              </a:rPr>
              <a:t>Clinically validated therapeutic applications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347472" y="1234440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00E5A0"/>
                </a:solidFill>
              </a:rPr>
              <a:t>Neurological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393192" y="1591056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9" name="Text 6"/>
          <p:cNvSpPr/>
          <p:nvPr/>
        </p:nvSpPr>
        <p:spPr>
          <a:xfrm>
            <a:off x="548640" y="1508760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Cerebrovascular insult / Stroke (rehabilitation)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93192" y="1883664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1801368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Plexitis, radicular pain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93192" y="2176272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13" name="Text 10"/>
          <p:cNvSpPr/>
          <p:nvPr/>
        </p:nvSpPr>
        <p:spPr>
          <a:xfrm>
            <a:off x="548640" y="2093976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Vibration disease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347472" y="2569464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00E5A0"/>
                </a:solidFill>
              </a:rPr>
              <a:t>Inflammatory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93192" y="2926080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16" name="Text 13"/>
          <p:cNvSpPr/>
          <p:nvPr/>
        </p:nvSpPr>
        <p:spPr>
          <a:xfrm>
            <a:off x="548640" y="2843784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Bronchitis, pneumonia, cholecystitis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393192" y="3218688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18" name="Text 15"/>
          <p:cNvSpPr/>
          <p:nvPr/>
        </p:nvSpPr>
        <p:spPr>
          <a:xfrm>
            <a:off x="548640" y="3136392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Salpingitis, benign prostatic hyperplasia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393192" y="3511296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20" name="Text 17"/>
          <p:cNvSpPr/>
          <p:nvPr/>
        </p:nvSpPr>
        <p:spPr>
          <a:xfrm>
            <a:off x="548640" y="3429000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ENT: sinuses, middle ear, tonsils, oral cavity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347472" y="3904488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00E5A0"/>
                </a:solidFill>
              </a:rPr>
              <a:t>Cardiovascular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393192" y="4261104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23" name="Text 20"/>
          <p:cNvSpPr/>
          <p:nvPr/>
        </p:nvSpPr>
        <p:spPr>
          <a:xfrm>
            <a:off x="548640" y="4178808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Primary &amp; secondary hypertension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393192" y="4553712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25" name="Text 22"/>
          <p:cNvSpPr/>
          <p:nvPr/>
        </p:nvSpPr>
        <p:spPr>
          <a:xfrm>
            <a:off x="548640" y="4471416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Rheumatism</a:t>
            </a:r>
            <a:endParaRPr lang="en-US" sz="950" dirty="0"/>
          </a:p>
        </p:txBody>
      </p:sp>
      <p:sp>
        <p:nvSpPr>
          <p:cNvPr id="26" name="Text 23"/>
          <p:cNvSpPr/>
          <p:nvPr/>
        </p:nvSpPr>
        <p:spPr>
          <a:xfrm>
            <a:off x="4709160" y="1234440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00E5A0"/>
                </a:solidFill>
              </a:rPr>
              <a:t>Musculoskeletal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4754880" y="1591056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28" name="Text 25"/>
          <p:cNvSpPr/>
          <p:nvPr/>
        </p:nvSpPr>
        <p:spPr>
          <a:xfrm>
            <a:off x="4910328" y="1508760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Arthritis, arthrosis, bursitis, epicondylitis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4754880" y="1883664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30" name="Text 27"/>
          <p:cNvSpPr/>
          <p:nvPr/>
        </p:nvSpPr>
        <p:spPr>
          <a:xfrm>
            <a:off x="4910328" y="1801368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Back pain, sprains, bruises, myositis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4754880" y="2176272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32" name="Text 29"/>
          <p:cNvSpPr/>
          <p:nvPr/>
        </p:nvSpPr>
        <p:spPr>
          <a:xfrm>
            <a:off x="4910328" y="2093976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Tenosynovitis, parasynovitis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4709160" y="2569464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00E5A0"/>
                </a:solidFill>
              </a:rPr>
              <a:t>Tissue &amp; Wound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4754880" y="2926080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35" name="Text 32"/>
          <p:cNvSpPr/>
          <p:nvPr/>
        </p:nvSpPr>
        <p:spPr>
          <a:xfrm>
            <a:off x="4910328" y="2843784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Mastitis, post-operative infiltration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4754880" y="3218688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37" name="Text 34"/>
          <p:cNvSpPr/>
          <p:nvPr/>
        </p:nvSpPr>
        <p:spPr>
          <a:xfrm>
            <a:off x="4910328" y="3136392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Non-healing wounds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4754880" y="3511296"/>
            <a:ext cx="91440" cy="91440"/>
          </a:xfrm>
          <a:prstGeom prst="ellipse">
            <a:avLst/>
          </a:prstGeom>
          <a:solidFill>
            <a:srgbClr val="2D9B5A"/>
          </a:solidFill>
          <a:ln/>
        </p:spPr>
      </p:sp>
      <p:sp>
        <p:nvSpPr>
          <p:cNvPr id="39" name="Text 36"/>
          <p:cNvSpPr/>
          <p:nvPr/>
        </p:nvSpPr>
        <p:spPr>
          <a:xfrm>
            <a:off x="4910328" y="3429000"/>
            <a:ext cx="39593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</a:rPr>
              <a:t>Immunity deficiency</a:t>
            </a:r>
            <a:endParaRPr lang="en-US" sz="950" dirty="0"/>
          </a:p>
        </p:txBody>
      </p:sp>
      <p:sp>
        <p:nvSpPr>
          <p:cNvPr id="40" name="Shape 37"/>
          <p:cNvSpPr/>
          <p:nvPr/>
        </p:nvSpPr>
        <p:spPr>
          <a:xfrm>
            <a:off x="347472" y="4663440"/>
            <a:ext cx="8449056" cy="347472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1" name="Text 38"/>
          <p:cNvSpPr/>
          <p:nvPr/>
        </p:nvSpPr>
        <p:spPr>
          <a:xfrm>
            <a:off x="548640" y="4709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00E5A0"/>
                </a:solidFill>
              </a:rPr>
              <a:t>✓  No side effects detected. Adverse effects only possible if contraindications are disregarded.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</a:rPr>
              <a:t>9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7F1D1D"/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256032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400" dirty="0">
                <a:solidFill>
                  <a:srgbClr val="FFFFFF"/>
                </a:solidFill>
              </a:rPr>
              <a:t>CONTRAINDICATIONS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65836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FCA5A5"/>
                </a:solidFill>
              </a:rPr>
              <a:t>Do not use if patient presents any of the following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347472" y="1170432"/>
            <a:ext cx="4160520" cy="475488"/>
          </a:xfrm>
          <a:prstGeom prst="rect">
            <a:avLst/>
          </a:prstGeom>
          <a:solidFill>
            <a:srgbClr val="FEF2F2"/>
          </a:solidFill>
          <a:ln/>
          <a:effectLst>
            <a:outerShdw blurRad="50800" dist="127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47472" y="1170432"/>
            <a:ext cx="54864" cy="47548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9" name="Text 6"/>
          <p:cNvSpPr/>
          <p:nvPr/>
        </p:nvSpPr>
        <p:spPr>
          <a:xfrm>
            <a:off x="512064" y="1207008"/>
            <a:ext cx="38587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F172A"/>
                </a:solidFill>
              </a:rPr>
              <a:t>Bleeding, clotting disorders (hemophilia, hemorrhage, hemorrhoids/ulcers with bleeding risk, open wounds)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47472" y="1719072"/>
            <a:ext cx="4160520" cy="475488"/>
          </a:xfrm>
          <a:prstGeom prst="rect">
            <a:avLst/>
          </a:prstGeom>
          <a:solidFill>
            <a:srgbClr val="FEF2F2"/>
          </a:solidFill>
          <a:ln/>
          <a:effectLst>
            <a:outerShdw blurRad="50800" dist="127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47472" y="1719072"/>
            <a:ext cx="54864" cy="47548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2" name="Text 9"/>
          <p:cNvSpPr/>
          <p:nvPr/>
        </p:nvSpPr>
        <p:spPr>
          <a:xfrm>
            <a:off x="512064" y="1755648"/>
            <a:ext cx="38587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F172A"/>
                </a:solidFill>
              </a:rPr>
              <a:t>Severe arterial obstruction (Grade III–IV)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47472" y="2267712"/>
            <a:ext cx="4160520" cy="475488"/>
          </a:xfrm>
          <a:prstGeom prst="rect">
            <a:avLst/>
          </a:prstGeom>
          <a:solidFill>
            <a:srgbClr val="FEF2F2"/>
          </a:solidFill>
          <a:ln/>
          <a:effectLst>
            <a:outerShdw blurRad="50800" dist="127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47472" y="2267712"/>
            <a:ext cx="54864" cy="47548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5" name="Text 12"/>
          <p:cNvSpPr/>
          <p:nvPr/>
        </p:nvSpPr>
        <p:spPr>
          <a:xfrm>
            <a:off x="512064" y="2304288"/>
            <a:ext cx="38587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F172A"/>
                </a:solidFill>
              </a:rPr>
              <a:t>Occlusive vascular diseases: obliterating arteriosclerosis, Buerger disease (organic occlusion &amp; ischemia)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47472" y="2816352"/>
            <a:ext cx="4160520" cy="475488"/>
          </a:xfrm>
          <a:prstGeom prst="rect">
            <a:avLst/>
          </a:prstGeom>
          <a:solidFill>
            <a:srgbClr val="FEF2F2"/>
          </a:solidFill>
          <a:ln/>
          <a:effectLst>
            <a:outerShdw blurRad="50800" dist="127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47472" y="2816352"/>
            <a:ext cx="54864" cy="47548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8" name="Text 15"/>
          <p:cNvSpPr/>
          <p:nvPr/>
        </p:nvSpPr>
        <p:spPr>
          <a:xfrm>
            <a:off x="512064" y="2852928"/>
            <a:ext cx="38587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F172A"/>
                </a:solidFill>
              </a:rPr>
              <a:t>Swelling of tissues or presence of foreign bodies in the affected area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347472" y="3364992"/>
            <a:ext cx="4160520" cy="475488"/>
          </a:xfrm>
          <a:prstGeom prst="rect">
            <a:avLst/>
          </a:prstGeom>
          <a:solidFill>
            <a:srgbClr val="FEF2F2"/>
          </a:solidFill>
          <a:ln/>
          <a:effectLst>
            <a:outerShdw blurRad="50800" dist="127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347472" y="3364992"/>
            <a:ext cx="54864" cy="47548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1" name="Text 18"/>
          <p:cNvSpPr/>
          <p:nvPr/>
        </p:nvSpPr>
        <p:spPr>
          <a:xfrm>
            <a:off x="512064" y="3401568"/>
            <a:ext cx="38587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F172A"/>
                </a:solidFill>
              </a:rPr>
              <a:t>Paroxysmal cardiac arrhythmia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4663440" y="1170432"/>
            <a:ext cx="4160520" cy="475488"/>
          </a:xfrm>
          <a:prstGeom prst="rect">
            <a:avLst/>
          </a:prstGeom>
          <a:solidFill>
            <a:srgbClr val="FEF2F2"/>
          </a:solidFill>
          <a:ln/>
          <a:effectLst>
            <a:outerShdw blurRad="50800" dist="127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4663440" y="1170432"/>
            <a:ext cx="54864" cy="47548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4" name="Text 21"/>
          <p:cNvSpPr/>
          <p:nvPr/>
        </p:nvSpPr>
        <p:spPr>
          <a:xfrm>
            <a:off x="4828032" y="1207008"/>
            <a:ext cx="38587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F172A"/>
                </a:solidFill>
              </a:rPr>
              <a:t>Epilepsy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4663440" y="1719072"/>
            <a:ext cx="4160520" cy="475488"/>
          </a:xfrm>
          <a:prstGeom prst="rect">
            <a:avLst/>
          </a:prstGeom>
          <a:solidFill>
            <a:srgbClr val="FEF2F2"/>
          </a:solidFill>
          <a:ln/>
          <a:effectLst>
            <a:outerShdw blurRad="50800" dist="127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663440" y="1719072"/>
            <a:ext cx="54864" cy="47548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7" name="Text 24"/>
          <p:cNvSpPr/>
          <p:nvPr/>
        </p:nvSpPr>
        <p:spPr>
          <a:xfrm>
            <a:off x="4828032" y="1755648"/>
            <a:ext cx="38587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F172A"/>
                </a:solidFill>
              </a:rPr>
              <a:t>Gastric ulcer with complicated course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4663440" y="2267712"/>
            <a:ext cx="4160520" cy="475488"/>
          </a:xfrm>
          <a:prstGeom prst="rect">
            <a:avLst/>
          </a:prstGeom>
          <a:solidFill>
            <a:srgbClr val="FEF2F2"/>
          </a:solidFill>
          <a:ln/>
          <a:effectLst>
            <a:outerShdw blurRad="50800" dist="127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4663440" y="2267712"/>
            <a:ext cx="54864" cy="47548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30" name="Text 27"/>
          <p:cNvSpPr/>
          <p:nvPr/>
        </p:nvSpPr>
        <p:spPr>
          <a:xfrm>
            <a:off x="4828032" y="2304288"/>
            <a:ext cx="38587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F172A"/>
                </a:solidFill>
              </a:rPr>
              <a:t>Personal intolerance / discomfort during therapy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4663440" y="2816352"/>
            <a:ext cx="4160520" cy="475488"/>
          </a:xfrm>
          <a:prstGeom prst="rect">
            <a:avLst/>
          </a:prstGeom>
          <a:solidFill>
            <a:srgbClr val="FEF2F2"/>
          </a:solidFill>
          <a:ln/>
          <a:effectLst>
            <a:outerShdw blurRad="50800" dist="12700" dir="8100000" algn="bl" rotWithShape="0">
              <a:srgbClr val="000000">
                <a:alpha val="5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4663440" y="2816352"/>
            <a:ext cx="54864" cy="47548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33" name="Text 30"/>
          <p:cNvSpPr/>
          <p:nvPr/>
        </p:nvSpPr>
        <p:spPr>
          <a:xfrm>
            <a:off x="4828032" y="2852928"/>
            <a:ext cx="38587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F172A"/>
                </a:solidFill>
              </a:rPr>
              <a:t>Pregnancy</a:t>
            </a:r>
            <a:endParaRPr lang="en-US" sz="950" dirty="0"/>
          </a:p>
        </p:txBody>
      </p:sp>
      <p:sp>
        <p:nvSpPr>
          <p:cNvPr id="34" name="Text 31"/>
          <p:cNvSpPr/>
          <p:nvPr/>
        </p:nvSpPr>
        <p:spPr>
          <a:xfrm>
            <a:off x="347472" y="4709160"/>
            <a:ext cx="8449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4748B"/>
                </a:solidFill>
              </a:rPr>
              <a:t>Proper examination and diagnosis required before initiating treatment.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4748B"/>
                </a:solidFill>
              </a:rPr>
              <a:t>10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3200400" y="-914400"/>
            <a:ext cx="5486400" cy="5486400"/>
          </a:xfrm>
          <a:prstGeom prst="ellipse">
            <a:avLst/>
          </a:prstGeom>
          <a:solidFill>
            <a:srgbClr val="2D9B5A">
              <a:alpha val="8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3200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300" dirty="0">
                <a:solidFill>
                  <a:srgbClr val="FFFFFF"/>
                </a:solidFill>
              </a:rPr>
              <a:t>OPERATION  MODES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02920" y="914400"/>
            <a:ext cx="2286000" cy="36576"/>
          </a:xfrm>
          <a:prstGeom prst="rect">
            <a:avLst/>
          </a:prstGeom>
          <a:solidFill>
            <a:srgbClr val="00E5A0"/>
          </a:solidFill>
          <a:ln/>
        </p:spPr>
      </p:sp>
      <p:sp>
        <p:nvSpPr>
          <p:cNvPr id="7" name="Text 4"/>
          <p:cNvSpPr/>
          <p:nvPr/>
        </p:nvSpPr>
        <p:spPr>
          <a:xfrm>
            <a:off x="502920" y="1097280"/>
            <a:ext cx="4572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94A3B8"/>
                </a:solidFill>
              </a:rPr>
              <a:t>The medical device is controlled via software</a:t>
            </a:r>
            <a:endParaRPr lang="en-US" sz="14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94A3B8"/>
                </a:solidFill>
              </a:rPr>
              <a:t>installed on a mobile Android gadget.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31520" y="2011680"/>
            <a:ext cx="1097280" cy="1097280"/>
          </a:xfrm>
          <a:prstGeom prst="ellipse">
            <a:avLst/>
          </a:prstGeom>
          <a:solidFill>
            <a:srgbClr val="2D9B5A">
              <a:alpha val="20000"/>
            </a:srgbClr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224028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103120" y="21488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Android OS App Control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2103120" y="2514600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4A3B8"/>
                </a:solidFill>
              </a:rPr>
              <a:t>Intuitive control interface for session management,</a:t>
            </a:r>
            <a:endParaRPr lang="en-US" sz="105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4A3B8"/>
                </a:solidFill>
              </a:rPr>
              <a:t>parameter adjustment, and monitoring.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6583680" y="1371600"/>
            <a:ext cx="2103120" cy="2377440"/>
          </a:xfrm>
          <a:prstGeom prst="rect">
            <a:avLst/>
          </a:prstGeom>
          <a:solidFill>
            <a:srgbClr val="111827"/>
          </a:solidFill>
          <a:ln/>
          <a:effectLst>
            <a:outerShdw blurRad="127000" dist="25400" dir="8100000" algn="bl" rotWithShape="0">
              <a:srgbClr val="000000">
                <a:alpha val="30000"/>
              </a:srgbClr>
            </a:outerShdw>
          </a:effectLst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840" y="1508760"/>
            <a:ext cx="1828800" cy="18288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400800" y="379476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94A3B8"/>
                </a:solidFill>
              </a:rPr>
              <a:t>Scan to view instructional video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64592"/>
            <a:ext cx="914400" cy="4389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0" y="484632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4A3B8"/>
                </a:solidFill>
              </a:rPr>
              <a:t>11</a:t>
            </a:r>
            <a:endParaRPr lang="en-US" sz="800" dirty="0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5" name="Text 2"/>
          <p:cNvSpPr/>
          <p:nvPr/>
        </p:nvSpPr>
        <p:spPr>
          <a:xfrm>
            <a:off x="502920" y="256032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400" dirty="0">
                <a:solidFill>
                  <a:srgbClr val="FFFFFF"/>
                </a:solidFill>
              </a:rPr>
              <a:t>OPERATION REQUIREMENTS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65836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00E5A0"/>
                </a:solidFill>
              </a:rPr>
              <a:t>Positioning &amp; Safety Distances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457200" y="1170432"/>
            <a:ext cx="4023360" cy="3520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170432"/>
            <a:ext cx="4023360" cy="64008"/>
          </a:xfrm>
          <a:prstGeom prst="rect">
            <a:avLst/>
          </a:prstGeom>
          <a:solidFill>
            <a:srgbClr val="2D9B5A"/>
          </a:solidFill>
          <a:ln/>
        </p:spPr>
      </p:sp>
      <p:sp>
        <p:nvSpPr>
          <p:cNvPr id="9" name="Shape 6"/>
          <p:cNvSpPr/>
          <p:nvPr/>
        </p:nvSpPr>
        <p:spPr>
          <a:xfrm>
            <a:off x="2011680" y="1353312"/>
            <a:ext cx="914400" cy="914400"/>
          </a:xfrm>
          <a:prstGeom prst="ellipse">
            <a:avLst/>
          </a:prstGeom>
          <a:solidFill>
            <a:srgbClr val="2D9B5A">
              <a:alpha val="15000"/>
            </a:srgbClr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1572768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7200" y="2423160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0F172A"/>
                </a:solidFill>
              </a:rPr>
              <a:t>PATIENT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457200" y="278892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</a:rPr>
              <a:t>Safe Distance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457200" y="2999232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D9B5A"/>
                </a:solidFill>
              </a:rPr>
              <a:t>1.5 – 2 m</a:t>
            </a:r>
            <a:endParaRPr lang="en-US" sz="2800" dirty="0"/>
          </a:p>
        </p:txBody>
      </p:sp>
      <p:sp>
        <p:nvSpPr>
          <p:cNvPr id="14" name="Text 10"/>
          <p:cNvSpPr/>
          <p:nvPr/>
        </p:nvSpPr>
        <p:spPr>
          <a:xfrm>
            <a:off x="685800" y="3566160"/>
            <a:ext cx="3566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</a:rPr>
              <a:t>Patient should be at a distance of 1.5–2 m from the device on any side, in a comfortable position (sitting, lying, etc.).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4800600" y="1170432"/>
            <a:ext cx="4023360" cy="3520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800600" y="1170432"/>
            <a:ext cx="4023360" cy="6400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7" name="Shape 13"/>
          <p:cNvSpPr/>
          <p:nvPr/>
        </p:nvSpPr>
        <p:spPr>
          <a:xfrm>
            <a:off x="6355080" y="1353312"/>
            <a:ext cx="914400" cy="914400"/>
          </a:xfrm>
          <a:prstGeom prst="ellipse">
            <a:avLst/>
          </a:prstGeom>
          <a:solidFill>
            <a:srgbClr val="F59E0B">
              <a:alpha val="15000"/>
            </a:srgbClr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1572768"/>
            <a:ext cx="365760" cy="36576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800600" y="2423160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0F172A"/>
                </a:solidFill>
              </a:rPr>
              <a:t>OPERATOR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4800600" y="278892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4748B"/>
                </a:solidFill>
              </a:rPr>
              <a:t>Safe Distance</a:t>
            </a:r>
            <a:endParaRPr lang="en-US" sz="800" dirty="0"/>
          </a:p>
        </p:txBody>
      </p:sp>
      <p:sp>
        <p:nvSpPr>
          <p:cNvPr id="21" name="Text 16"/>
          <p:cNvSpPr/>
          <p:nvPr/>
        </p:nvSpPr>
        <p:spPr>
          <a:xfrm>
            <a:off x="4800600" y="2999232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59E0B"/>
                </a:solidFill>
              </a:rPr>
              <a:t>3 m</a:t>
            </a:r>
            <a:endParaRPr lang="en-US" sz="2800" dirty="0"/>
          </a:p>
        </p:txBody>
      </p:sp>
      <p:sp>
        <p:nvSpPr>
          <p:cNvPr id="22" name="Text 17"/>
          <p:cNvSpPr/>
          <p:nvPr/>
        </p:nvSpPr>
        <p:spPr>
          <a:xfrm>
            <a:off x="5029200" y="3566160"/>
            <a:ext cx="3566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</a:rPr>
              <a:t>The operator is NOT recommended to be within a 3 m radius around the device during operation.</a:t>
            </a:r>
            <a:endParaRPr lang="en-US" sz="950" dirty="0"/>
          </a:p>
        </p:txBody>
      </p:sp>
      <p:sp>
        <p:nvSpPr>
          <p:cNvPr id="23" name="Shape 18"/>
          <p:cNvSpPr/>
          <p:nvPr/>
        </p:nvSpPr>
        <p:spPr>
          <a:xfrm>
            <a:off x="4297680" y="1234440"/>
            <a:ext cx="91440" cy="3383280"/>
          </a:xfrm>
          <a:prstGeom prst="rect">
            <a:avLst/>
          </a:prstGeom>
          <a:solidFill>
            <a:srgbClr val="E2E8F0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5486400" cy="5486400"/>
          </a:xfrm>
          <a:prstGeom prst="ellipse">
            <a:avLst/>
          </a:prstGeom>
          <a:solidFill>
            <a:srgbClr val="2D9B5A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5486400" y="1828800"/>
            <a:ext cx="4572000" cy="4572000"/>
          </a:xfrm>
          <a:prstGeom prst="ellipse">
            <a:avLst/>
          </a:prstGeom>
          <a:solidFill>
            <a:srgbClr val="00E5A0">
              <a:alpha val="6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9B5A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502920"/>
            <a:ext cx="2743200" cy="131673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200400" y="1920240"/>
            <a:ext cx="2743200" cy="36576"/>
          </a:xfrm>
          <a:prstGeom prst="rect">
            <a:avLst/>
          </a:prstGeom>
          <a:solidFill>
            <a:srgbClr val="00E5A0"/>
          </a:solidFill>
          <a:ln/>
        </p:spPr>
      </p:sp>
      <p:sp>
        <p:nvSpPr>
          <p:cNvPr id="7" name="Text 4"/>
          <p:cNvSpPr/>
          <p:nvPr/>
        </p:nvSpPr>
        <p:spPr>
          <a:xfrm>
            <a:off x="1371600" y="20574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94A3B8"/>
                </a:solidFill>
              </a:rPr>
              <a:t>Low-Intensity VHF-UHF Therapy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371600" y="27432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kern="0" spc="300" dirty="0">
                <a:solidFill>
                  <a:srgbClr val="FFFFFF"/>
                </a:solidFill>
              </a:rPr>
              <a:t>SC KOLIBRI LLC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371600" y="3200400"/>
            <a:ext cx="6400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E5A0"/>
                </a:solidFill>
              </a:rPr>
              <a:t>www.kolibri.cloud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371600" y="37490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150" dirty="0">
                <a:solidFill>
                  <a:srgbClr val="64748B"/>
                </a:solidFill>
              </a:rPr>
              <a:t>THE LATEST GENERATION OF PORTABLE IMMUNOMODULATOR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502920" y="4782312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</a:rPr>
              <a:t>SC KOLIBRI LLC  ·  www.kolibri.cloud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857</Words>
  <Application>Microsoft Office PowerPoint</Application>
  <PresentationFormat>Екран (16:9)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 — Low-Intensity VHF-UHF Therapy</dc:title>
  <dc:subject>PptxGenJS Presentation</dc:subject>
  <dc:creator>PptxGenJS</dc:creator>
  <cp:lastModifiedBy>Anatolii Pulavskyi</cp:lastModifiedBy>
  <cp:revision>2</cp:revision>
  <dcterms:created xsi:type="dcterms:W3CDTF">2026-05-11T15:33:47Z</dcterms:created>
  <dcterms:modified xsi:type="dcterms:W3CDTF">2026-05-11T16:56:32Z</dcterms:modified>
</cp:coreProperties>
</file>